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6" r:id="rId9"/>
    <p:sldId id="265" r:id="rId10"/>
    <p:sldId id="263" r:id="rId11"/>
    <p:sldId id="273" r:id="rId12"/>
    <p:sldId id="274" r:id="rId13"/>
    <p:sldId id="264" r:id="rId14"/>
    <p:sldId id="267" r:id="rId15"/>
    <p:sldId id="268" r:id="rId16"/>
    <p:sldId id="269" r:id="rId17"/>
    <p:sldId id="270" r:id="rId18"/>
    <p:sldId id="271" r:id="rId19"/>
    <p:sldId id="272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97DFD-F426-495B-A500-6A75957BA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11B28BD-F87E-4EE3-BD87-5F93B3B572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EC9DE7-39F0-4D30-B433-E8C506683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774BA0-620E-4140-B1AE-A314B8468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90780B-A3B3-4E73-8853-7823AF149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8354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D54FA1-2DCD-412A-A639-E3F13BC4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E3471DD-8365-4E9F-944C-5CC5F143A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8B6BDE-F199-4CF6-AE2E-16847E80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A5259A-EF15-45A5-8B2A-31AFAFAF8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E1A79C-7A17-4347-857F-696BEBDA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56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094463B-DDCB-4916-B925-CFE8F6B1F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3EDE016-5993-4DF6-8609-13ACD59D0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DF8BA-F796-460B-81B4-616730DD6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0B4CE8-04F6-4E9E-9A85-60F53541B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E7C75F-12BC-4D4C-9B81-6063AACBB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1489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A0F4BB-1E2C-44E4-BC25-BDEBAE17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EC7A7E-2B5C-47D9-B788-C2D7F063E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4F0DC2-B24F-499A-89A4-0415FB7E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436687-0621-436C-8943-2AE3E6A23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F6A400-3F49-4300-8480-C2330D85B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61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04113C-B2F7-4ADB-9304-D48B7CF66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8617B07-D3A8-4A01-B212-A7AEC26E5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CBC12F2-09F3-435A-A376-4A1A5027E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30D2B4-0017-424D-BD7C-6C0FE93A9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5F4812-7BFA-44F3-B257-ED1441DC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186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FD1573-0FDB-41F2-BCFD-1EE2E621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FC384-4042-4FC8-8291-0101F2684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E0EAC82-AE53-4A2F-A7CA-76251B132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428F61-6179-4919-AE4A-A437FA0C2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9350DA-F180-480C-B82E-F26A685B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966151F-B646-4BEF-81D6-B21AD2EE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45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754D09-8F5E-4C24-990C-8A7FC5B1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265B8B-B19D-4E75-B229-50FD0D62B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BC23DA0-D4F3-4900-9802-F51CBACCB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5129571-45A1-431E-B193-74E241E72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032A7C3-0D23-4F78-842F-20625BA621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03993DC-B1E6-49B2-979B-AF8D6BEBD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DA22CFB-B7A3-4733-9197-33945A1DD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72FDF2A-F28F-43B8-9287-8C6D39DF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1874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2638D-4AC4-4819-BCDA-1540F8ADE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8CA01A9-39B2-4FC9-B1C2-C308DAD8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13936F-5AA5-40C2-846B-4E0E2EA1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3AF10AB-E8B5-41FF-976F-FC16753B4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459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B03E511-E17E-4639-AB0D-149D96B16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50C2E4C-9380-42D2-88AA-B327CD4B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289EB3-E1A2-456E-91FD-E22181B4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135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0C371-623C-4928-928C-C8CCE7F3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3B1E858-FE95-46C6-95AC-367FA197C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C1EF09-1183-4A10-A470-BDC5FAB62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94A0F80-A827-44D5-8672-5AF9E9B78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2ED288-000E-4D7E-9D9D-C7B74E90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E3BD18-24CE-4243-B8A4-D694C1440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683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C646DE-8052-4217-A9C4-60A3B1F0D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6043D70-32ED-416F-9AE7-C0D96EBC81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9536F31-8F61-4BC7-AA1C-97307B5C5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80FFD77-1B3F-463A-8821-EC4FDDDE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CBF9FB-9562-4F44-ADD5-B3A3646B2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725A63-4E8B-49D9-B8E2-C57366224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45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5FEE5-C526-486A-9810-E7CF96C7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34B36C5-B78C-4183-95CF-9E7798D13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003970-0376-4A08-9084-C32F020F02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D204A-FBE5-46D5-839B-9156A85852E5}" type="datetimeFigureOut">
              <a:rPr lang="ru-RU" smtClean="0"/>
              <a:t>16.04.2024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2085B2-8703-4D75-887A-D98771D86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D6A856-6617-473C-8E76-85A1170A7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2BCEC-BD57-4369-A9B1-632C1BE00E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399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D4273C-EC23-4C6D-9CC8-F892A02EB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868" y="1525326"/>
            <a:ext cx="9966960" cy="2926080"/>
          </a:xfrm>
        </p:spPr>
        <p:txBody>
          <a:bodyPr/>
          <a:lstStyle/>
          <a:p>
            <a:r>
              <a:rPr lang="ru-RU" sz="4800" dirty="0">
                <a:solidFill>
                  <a:srgbClr val="FF0066"/>
                </a:solidFill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Лабораторная работа № 10</a:t>
            </a:r>
            <a:br>
              <a:rPr lang="ru-RU" sz="480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br>
              <a:rPr lang="ru-RU" sz="1800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ru-RU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EEDA496-92D2-4399-B746-EF1CD4932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sz="4400" b="1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Параметры цветоделения в </a:t>
            </a:r>
            <a:r>
              <a:rPr lang="en-US" sz="4400" b="1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CMYK</a:t>
            </a:r>
            <a:r>
              <a:rPr lang="ru-RU" sz="4400" b="1" dirty="0">
                <a:effectLst/>
                <a:latin typeface="Segoe UI Black" panose="020B0A02040204020203" pitchFamily="34" charset="0"/>
                <a:ea typeface="Segoe UI Black" panose="020B0A02040204020203" pitchFamily="34" charset="0"/>
              </a:rPr>
              <a:t>. Управление цветом</a:t>
            </a:r>
            <a:endParaRPr lang="ru-RU" sz="44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479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748" y="60937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CMYK_GRC</a:t>
            </a:r>
            <a:b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ru-RU" dirty="0">
              <a:solidFill>
                <a:srgbClr val="FF00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E403E22-1182-48F6-A83A-448EE9233A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" t="2471" r="3894" b="3533"/>
          <a:stretch/>
        </p:blipFill>
        <p:spPr>
          <a:xfrm>
            <a:off x="522050" y="384262"/>
            <a:ext cx="4277551" cy="288653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6860A5-E879-4C64-BDA8-10D3E02F95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1" t="4985" r="7698" b="7896"/>
          <a:stretch/>
        </p:blipFill>
        <p:spPr>
          <a:xfrm>
            <a:off x="5651906" y="1760466"/>
            <a:ext cx="5744046" cy="3825380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CC0192AA-C4E6-478F-A608-2160F1EB2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64" t="4314" b="3917"/>
          <a:stretch/>
        </p:blipFill>
        <p:spPr>
          <a:xfrm>
            <a:off x="458400" y="3429000"/>
            <a:ext cx="4341201" cy="2886535"/>
          </a:xfrm>
        </p:spPr>
      </p:pic>
    </p:spTree>
    <p:extLst>
      <p:ext uri="{BB962C8B-B14F-4D97-AF65-F5344CB8AC3E}">
        <p14:creationId xmlns:p14="http://schemas.microsoft.com/office/powerpoint/2010/main" val="239735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47" y="686285"/>
            <a:ext cx="12543626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Сохранение </a:t>
            </a:r>
            <a:r>
              <a:rPr lang="ru-RU" dirty="0" err="1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цветоделенного</a:t>
            </a:r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изображения в каналах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ru-RU" dirty="0">
              <a:solidFill>
                <a:srgbClr val="FF00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61B87B-EE4F-427F-B7E5-11332155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1336109"/>
            <a:ext cx="3959482" cy="517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5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47" y="686285"/>
            <a:ext cx="12543626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Сохранение </a:t>
            </a:r>
            <a:r>
              <a:rPr lang="ru-RU" dirty="0" err="1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цветоделенного</a:t>
            </a:r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изображения в каналах</a:t>
            </a:r>
            <a:b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ru-RU" dirty="0">
              <a:solidFill>
                <a:srgbClr val="FF00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16F05B-E0A9-498A-A6F3-2E6A3162B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1288421"/>
            <a:ext cx="3724711" cy="521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914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118" y="236864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Градиент серого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246196-4E0D-4B44-A650-15E3754A8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3" r="841" b="779"/>
          <a:stretch/>
        </p:blipFill>
        <p:spPr>
          <a:xfrm>
            <a:off x="2482866" y="1629070"/>
            <a:ext cx="6789321" cy="4446989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CCA33624-26BC-4BA2-9CD1-B0B097C7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208" y="2680204"/>
            <a:ext cx="10515600" cy="4351338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2448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2899" y="199835"/>
            <a:ext cx="10443946" cy="696020"/>
          </a:xfrm>
        </p:spPr>
        <p:txBody>
          <a:bodyPr/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Каналы до </a:t>
            </a:r>
            <a: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CMYK </a:t>
            </a:r>
            <a:endParaRPr lang="ru-RU" dirty="0">
              <a:solidFill>
                <a:srgbClr val="FF00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CA33624-26BC-4BA2-9CD1-B0B097C7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208" y="2680204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8A9AA5-504C-49AC-81CF-3CF64BB7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42" y="1004289"/>
            <a:ext cx="5658203" cy="38072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B0058A-232E-4116-B80D-E07A80AC5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975911"/>
            <a:ext cx="5687561" cy="380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84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245" y="46011"/>
            <a:ext cx="10443946" cy="696020"/>
          </a:xfrm>
        </p:spPr>
        <p:txBody>
          <a:bodyPr/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Каналы до </a:t>
            </a:r>
            <a: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CMYK </a:t>
            </a:r>
            <a:endParaRPr lang="ru-RU" dirty="0">
              <a:solidFill>
                <a:srgbClr val="FF00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CA33624-26BC-4BA2-9CD1-B0B097C7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208" y="2680204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D953CD9-CA19-47D4-8BD9-6E9723B25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8" b="-1"/>
          <a:stretch/>
        </p:blipFill>
        <p:spPr>
          <a:xfrm>
            <a:off x="650192" y="847673"/>
            <a:ext cx="5246791" cy="34935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CF44933-1213-48FF-901C-A1A46135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19" y="2932037"/>
            <a:ext cx="5746005" cy="37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33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73" y="142199"/>
            <a:ext cx="10443946" cy="696020"/>
          </a:xfrm>
        </p:spPr>
        <p:txBody>
          <a:bodyPr/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Каналы после </a:t>
            </a:r>
            <a: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CMYK </a:t>
            </a:r>
            <a:endParaRPr lang="ru-RU" dirty="0">
              <a:solidFill>
                <a:srgbClr val="FF00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CA33624-26BC-4BA2-9CD1-B0B097C7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208" y="2680204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FD72F4-5A96-470B-9BC4-081FDDF9FD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5"/>
          <a:stretch/>
        </p:blipFill>
        <p:spPr>
          <a:xfrm>
            <a:off x="5623134" y="1186024"/>
            <a:ext cx="6298297" cy="41462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03409FC-233B-48D5-8193-E9C83FE2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85" y="2756690"/>
            <a:ext cx="5586824" cy="37159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4399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02" y="398573"/>
            <a:ext cx="11631812" cy="69602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Выполнение нестандартное цветоделения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CA33624-26BC-4BA2-9CD1-B0B097C7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208" y="2680204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C4BA4A6-2A17-4787-8A2B-05FDD9314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480865"/>
            <a:ext cx="8516539" cy="3896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24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559" y="507630"/>
            <a:ext cx="11631812" cy="69602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Сравнение с реальным цветом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CA33624-26BC-4BA2-9CD1-B0B097C7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208" y="2680204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AE204B-D56A-4FD6-BF43-796F5474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136" y="2017240"/>
            <a:ext cx="5878680" cy="32326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DD5114-7E50-4228-9EEE-0A60E930B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553" y="2482975"/>
            <a:ext cx="2136798" cy="230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5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102" y="889680"/>
            <a:ext cx="11631812" cy="696020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Покажите избыточность модели путем задания одного и того же цвета с использованием различного количества красок. 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CCA33624-26BC-4BA2-9CD1-B0B097C79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208" y="2680204"/>
            <a:ext cx="10515600" cy="4351338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3C2E77-C6B4-4BFD-8BF7-1E635F75D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543" y="2394745"/>
            <a:ext cx="3743847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9" y="289624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Исходное изображение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A70C77C-1635-43C9-A193-45A112266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1" r="489"/>
          <a:stretch/>
        </p:blipFill>
        <p:spPr>
          <a:xfrm>
            <a:off x="2866238" y="1825625"/>
            <a:ext cx="6459524" cy="4351338"/>
          </a:xfrm>
        </p:spPr>
      </p:pic>
    </p:spTree>
    <p:extLst>
      <p:ext uri="{BB962C8B-B14F-4D97-AF65-F5344CB8AC3E}">
        <p14:creationId xmlns:p14="http://schemas.microsoft.com/office/powerpoint/2010/main" val="933186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94" y="2680204"/>
            <a:ext cx="11631812" cy="696020"/>
          </a:xfrm>
        </p:spPr>
        <p:txBody>
          <a:bodyPr>
            <a:noAutofit/>
          </a:bodyPr>
          <a:lstStyle/>
          <a:p>
            <a:r>
              <a:rPr lang="ru-RU" sz="3200" b="0" i="0" dirty="0">
                <a:solidFill>
                  <a:srgbClr val="FF0066"/>
                </a:solidFill>
                <a:effectLst/>
                <a:latin typeface="Arial Black" panose="020B0A04020102020204" pitchFamily="34" charset="0"/>
              </a:rPr>
              <a:t>Вывод: </a:t>
            </a:r>
            <a:br>
              <a:rPr lang="ru-RU" sz="3200" b="0" i="0" dirty="0">
                <a:solidFill>
                  <a:srgbClr val="FF0066"/>
                </a:solidFill>
                <a:effectLst/>
                <a:latin typeface="Arial Black" panose="020B0A04020102020204" pitchFamily="34" charset="0"/>
              </a:rPr>
            </a:br>
            <a:br>
              <a:rPr lang="ru-RU" sz="1800" b="0" i="0" dirty="0">
                <a:solidFill>
                  <a:srgbClr val="FF0066"/>
                </a:solidFill>
                <a:effectLst/>
                <a:latin typeface="Arial Black" panose="020B0A04020102020204" pitchFamily="34" charset="0"/>
              </a:rPr>
            </a:br>
            <a:r>
              <a:rPr lang="ru-RU" sz="1800" b="0" i="0" dirty="0">
                <a:solidFill>
                  <a:srgbClr val="FF0066"/>
                </a:solidFill>
                <a:effectLst/>
                <a:latin typeface="Arial Black" panose="020B0A04020102020204" pitchFamily="34" charset="0"/>
              </a:rPr>
              <a:t>CMYK - это аббревиатура, обозначающая четыре основных цвета, используемых в печати: </a:t>
            </a:r>
            <a:r>
              <a:rPr lang="ru-RU" sz="1800" b="0" i="0" dirty="0" err="1">
                <a:solidFill>
                  <a:srgbClr val="FF0066"/>
                </a:solidFill>
                <a:effectLst/>
                <a:latin typeface="Arial Black" panose="020B0A04020102020204" pitchFamily="34" charset="0"/>
              </a:rPr>
              <a:t>Cyan</a:t>
            </a:r>
            <a:r>
              <a:rPr lang="ru-RU" sz="1800" b="0" i="0" dirty="0">
                <a:solidFill>
                  <a:srgbClr val="FF0066"/>
                </a:solidFill>
                <a:effectLst/>
                <a:latin typeface="Arial Black" panose="020B0A04020102020204" pitchFamily="34" charset="0"/>
              </a:rPr>
              <a:t> (голубой), </a:t>
            </a:r>
            <a:r>
              <a:rPr lang="ru-RU" sz="1800" b="0" i="0" dirty="0" err="1">
                <a:solidFill>
                  <a:srgbClr val="FF0066"/>
                </a:solidFill>
                <a:effectLst/>
                <a:latin typeface="Arial Black" panose="020B0A04020102020204" pitchFamily="34" charset="0"/>
              </a:rPr>
              <a:t>Magenta</a:t>
            </a:r>
            <a:r>
              <a:rPr lang="ru-RU" sz="1800" b="0" i="0" dirty="0">
                <a:solidFill>
                  <a:srgbClr val="FF0066"/>
                </a:solidFill>
                <a:effectLst/>
                <a:latin typeface="Arial Black" panose="020B0A04020102020204" pitchFamily="34" charset="0"/>
              </a:rPr>
              <a:t> (пурпурный), Yellow (желтый) и Key (черный). Каждый из этих цветов задается числовым значением от 0 до 100, где 0 означает отсутствие цвета, а 100 - максимальную насыщенность.</a:t>
            </a:r>
            <a:br>
              <a:rPr lang="ru-RU" sz="1800" dirty="0">
                <a:solidFill>
                  <a:srgbClr val="FF0066"/>
                </a:solidFill>
                <a:latin typeface="Arial Black" panose="020B0A04020102020204" pitchFamily="34" charset="0"/>
              </a:rPr>
            </a:br>
            <a:br>
              <a:rPr lang="ru-RU" sz="1800" dirty="0">
                <a:solidFill>
                  <a:srgbClr val="FF0066"/>
                </a:solidFill>
                <a:latin typeface="Arial Black" panose="020B0A04020102020204" pitchFamily="34" charset="0"/>
              </a:rPr>
            </a:br>
            <a:r>
              <a:rPr lang="ru-RU" sz="1800" b="0" i="0" dirty="0">
                <a:solidFill>
                  <a:srgbClr val="FF0066"/>
                </a:solidFill>
                <a:effectLst/>
                <a:latin typeface="Arial Black" panose="020B0A04020102020204" pitchFamily="34" charset="0"/>
              </a:rPr>
              <a:t>Управление цветом в CMYK позволяет точно контролировать цветовую гамму и предсказуемо воспроизводить оттенки при печати. Для этого используются специальные программы и устройства, которые конвертируют цветовую информацию из RGB (как она обычно представлена в цифровых изображениях) в CMYK.</a:t>
            </a:r>
            <a:br>
              <a:rPr lang="ru-RU" sz="1800" dirty="0">
                <a:solidFill>
                  <a:srgbClr val="FF0066"/>
                </a:solidFill>
                <a:latin typeface="Arial Black" panose="020B0A04020102020204" pitchFamily="34" charset="0"/>
              </a:rPr>
            </a:br>
            <a:br>
              <a:rPr lang="ru-RU" sz="1800" dirty="0">
                <a:solidFill>
                  <a:srgbClr val="FF0066"/>
                </a:solidFill>
                <a:latin typeface="Arial Black" panose="020B0A04020102020204" pitchFamily="34" charset="0"/>
              </a:rPr>
            </a:br>
            <a:r>
              <a:rPr lang="ru-RU" sz="1800" dirty="0">
                <a:solidFill>
                  <a:srgbClr val="FF0066"/>
                </a:solidFill>
                <a:latin typeface="Arial Black" panose="020B0A04020102020204" pitchFamily="34" charset="0"/>
                <a:ea typeface="Segoe UI Black" panose="020B0A02040204020203" pitchFamily="34" charset="0"/>
              </a:rPr>
              <a:t>Важно помнить, что цветовая модель CMYK ограничена в оттенках, которые она может воспроизвести - некоторые насыщенные цвета или оттенки могут быть труднее достичь при печати. Поэтому при подготовке дизайна для печати важно обязательно учитывать особенности данной цветовой модели и откалибровать мониторы и принтеры для точного воспроизведения цветов делением различного количества красок. </a:t>
            </a:r>
          </a:p>
        </p:txBody>
      </p:sp>
    </p:spTree>
    <p:extLst>
      <p:ext uri="{BB962C8B-B14F-4D97-AF65-F5344CB8AC3E}">
        <p14:creationId xmlns:p14="http://schemas.microsoft.com/office/powerpoint/2010/main" val="2302495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70" y="353302"/>
            <a:ext cx="12519869" cy="1325563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Исходное изображение после Просмотр–Предупредить при выходе за пределы цветового охвата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7EA33EA-DE9F-42A2-B6ED-0BAE8E6F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D931BA8-C098-4FCF-A605-812CBC11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528" y="2119144"/>
            <a:ext cx="6420943" cy="426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18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F5245EC-B09C-4D04-85F8-39D993D5D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753" y="456116"/>
            <a:ext cx="5499063" cy="36104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49639DA-CA27-420B-BB0E-3FD0424A3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5" t="10104" r="16290" b="5389"/>
          <a:stretch/>
        </p:blipFill>
        <p:spPr>
          <a:xfrm>
            <a:off x="470019" y="2356296"/>
            <a:ext cx="6864825" cy="4359332"/>
          </a:xfrm>
          <a:prstGeom prst="rect">
            <a:avLst/>
          </a:prstGeom>
        </p:spPr>
      </p:pic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3C3D0C2A-9591-43C0-9FF2-9576C87D6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00853" y="2965318"/>
            <a:ext cx="5513276" cy="3750310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9C9FD13-1108-4392-A02F-5966898EAF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21" t="44525" r="1784" b="21363"/>
          <a:stretch/>
        </p:blipFill>
        <p:spPr>
          <a:xfrm>
            <a:off x="6769767" y="3323385"/>
            <a:ext cx="2847760" cy="21123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17444457-217A-4D60-97D7-02B0A2CB0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682" y="837308"/>
            <a:ext cx="2815656" cy="381196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8B163736-B694-4853-A16A-6A8EDD45D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7296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70" y="353302"/>
            <a:ext cx="12519869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Лучший из худших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7EA33EA-DE9F-42A2-B6ED-0BAE8E6F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D60353-7785-456D-AA65-E8902EF3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664" y="1619713"/>
            <a:ext cx="6175614" cy="395320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D6719D-0231-4143-B0F1-E530E06B1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89" y="5719674"/>
            <a:ext cx="3048425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789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870" y="353302"/>
            <a:ext cx="12519869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Лучшие из лучших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37EA33EA-DE9F-42A2-B6ED-0BAE8E6F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94C40F-C71F-406B-B5EB-A843A9B51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4" y="1854153"/>
            <a:ext cx="5929364" cy="38816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5F9DFDB-06E2-497C-A952-E97C2188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522" y="5892063"/>
            <a:ext cx="2524477" cy="1810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F47C9C-FCEA-4503-99D3-6E470EDE4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824" y="1856827"/>
            <a:ext cx="5602934" cy="387895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B155D8-0B91-4928-BF22-01CB9309F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084" y="5913743"/>
            <a:ext cx="3086531" cy="2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4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40707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Исходное изображение и изображение в </a:t>
            </a:r>
            <a: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CMYK</a:t>
            </a:r>
            <a:endParaRPr lang="ru-RU" dirty="0">
              <a:solidFill>
                <a:srgbClr val="FF00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A70C77C-1635-43C9-A193-45A112266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1" r="489"/>
          <a:stretch/>
        </p:blipFill>
        <p:spPr>
          <a:xfrm>
            <a:off x="158691" y="1904299"/>
            <a:ext cx="5554212" cy="3741492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3F8F214-8A54-42DD-9B6D-5239B91019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" t="982" r="3417" b="1656"/>
          <a:stretch/>
        </p:blipFill>
        <p:spPr>
          <a:xfrm>
            <a:off x="5933931" y="2499919"/>
            <a:ext cx="5770912" cy="38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569CFCE-E563-41B1-9120-305DF497B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60" y="2348918"/>
            <a:ext cx="5214314" cy="349437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1" y="407070"/>
            <a:ext cx="10515600" cy="13255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Сравнение изображение С</a:t>
            </a:r>
            <a: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MYK_URC </a:t>
            </a:r>
            <a:r>
              <a:rPr lang="ru-RU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и</a:t>
            </a:r>
            <a: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CMYK_GRC</a:t>
            </a:r>
            <a:endParaRPr lang="ru-RU" dirty="0">
              <a:solidFill>
                <a:srgbClr val="FF00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6CA42E7-0B86-494C-8042-DE71CE3A7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6" t="2182" r="2422" b="3481"/>
          <a:stretch/>
        </p:blipFill>
        <p:spPr>
          <a:xfrm>
            <a:off x="6096000" y="2348917"/>
            <a:ext cx="5271368" cy="346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62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D8B348-494C-4FD6-BDCF-EDBD4788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3498" y="86216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CMYK_URC</a:t>
            </a:r>
            <a:br>
              <a:rPr lang="en-US" dirty="0">
                <a:solidFill>
                  <a:srgbClr val="FF0066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endParaRPr lang="ru-RU" dirty="0">
              <a:solidFill>
                <a:srgbClr val="FF0066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1F1D6B-95C5-4683-8AE1-104C25824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00" y="435203"/>
            <a:ext cx="4341201" cy="28421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C4C6C0C-0C78-4A1D-BBF9-7522FB1B69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0"/>
          <a:stretch/>
        </p:blipFill>
        <p:spPr>
          <a:xfrm>
            <a:off x="5813498" y="2187724"/>
            <a:ext cx="5184385" cy="344064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9B9CEFF-FC0C-4E50-8D93-C38A5857B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68" y="3759109"/>
            <a:ext cx="4333533" cy="284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9478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</TotalTime>
  <Words>265</Words>
  <Application>Microsoft Office PowerPoint</Application>
  <PresentationFormat>Широкоэкранный</PresentationFormat>
  <Paragraphs>20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Segoe UI Black</vt:lpstr>
      <vt:lpstr>Times New Roman</vt:lpstr>
      <vt:lpstr>Тема Office</vt:lpstr>
      <vt:lpstr>Лабораторная работа № 10  </vt:lpstr>
      <vt:lpstr>Исходное изображение</vt:lpstr>
      <vt:lpstr>Исходное изображение после Просмотр–Предупредить при выходе за пределы цветового охвата</vt:lpstr>
      <vt:lpstr>Презентация PowerPoint</vt:lpstr>
      <vt:lpstr>Лучший из худших</vt:lpstr>
      <vt:lpstr>Лучшие из лучших</vt:lpstr>
      <vt:lpstr>Исходное изображение и изображение в CMYK</vt:lpstr>
      <vt:lpstr>Сравнение изображение СMYK_URC и CMYK_GRC</vt:lpstr>
      <vt:lpstr>CMYK_URC </vt:lpstr>
      <vt:lpstr>CMYK_GRC </vt:lpstr>
      <vt:lpstr>Сохранение цветоделенного изображения в каналах  </vt:lpstr>
      <vt:lpstr>Сохранение цветоделенного изображения в каналах  </vt:lpstr>
      <vt:lpstr>Градиент серого</vt:lpstr>
      <vt:lpstr>Каналы до CMYK </vt:lpstr>
      <vt:lpstr>Каналы до CMYK </vt:lpstr>
      <vt:lpstr>Каналы после CMYK </vt:lpstr>
      <vt:lpstr>Выполнение нестандартное цветоделения</vt:lpstr>
      <vt:lpstr>Сравнение с реальным цветом</vt:lpstr>
      <vt:lpstr>Покажите избыточность модели путем задания одного и того же цвета с использованием различного количества красок. </vt:lpstr>
      <vt:lpstr>Вывод:   CMYK - это аббревиатура, обозначающая четыре основных цвета, используемых в печати: Cyan (голубой), Magenta (пурпурный), Yellow (желтый) и Key (черный). Каждый из этих цветов задается числовым значением от 0 до 100, где 0 означает отсутствие цвета, а 100 - максимальную насыщенность.  Управление цветом в CMYK позволяет точно контролировать цветовую гамму и предсказуемо воспроизводить оттенки при печати. Для этого используются специальные программы и устройства, которые конвертируют цветовую информацию из RGB (как она обычно представлена в цифровых изображениях) в CMYK.  Важно помнить, что цветовая модель CMYK ограничена в оттенках, которые она может воспроизвести - некоторые насыщенные цвета или оттенки могут быть труднее достичь при печати. Поэтому при подготовке дизайна для печати важно обязательно учитывать особенности данной цветовой модели и откалибровать мониторы и принтеры для точного воспроизведения цветов делением различного количества красок.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 10</dc:title>
  <dc:creator>Матвей Украинский</dc:creator>
  <cp:lastModifiedBy>Матвей Украинский</cp:lastModifiedBy>
  <cp:revision>11</cp:revision>
  <dcterms:created xsi:type="dcterms:W3CDTF">2024-04-15T17:56:37Z</dcterms:created>
  <dcterms:modified xsi:type="dcterms:W3CDTF">2024-04-16T14:14:19Z</dcterms:modified>
</cp:coreProperties>
</file>